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9"/>
  </p:notesMasterIdLst>
  <p:handoutMasterIdLst>
    <p:handoutMasterId r:id="rId50"/>
  </p:handoutMasterIdLst>
  <p:sldIdLst>
    <p:sldId id="402" r:id="rId3"/>
    <p:sldId id="478" r:id="rId4"/>
    <p:sldId id="404" r:id="rId5"/>
    <p:sldId id="479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  <p:sldId id="505" r:id="rId32"/>
    <p:sldId id="506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7" r:id="rId44"/>
    <p:sldId id="441" r:id="rId45"/>
    <p:sldId id="416" r:id="rId46"/>
    <p:sldId id="400" r:id="rId47"/>
    <p:sldId id="399" r:id="rId4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78"/>
            <p14:sldId id="404"/>
          </p14:sldIdLst>
        </p14:section>
        <p14:section name="HTML Structure" id="{BC4A3995-4CED-4320-A673-95328C9C809D}">
          <p14:sldIdLst>
            <p14:sldId id="479"/>
            <p14:sldId id="480"/>
            <p14:sldId id="481"/>
            <p14:sldId id="482"/>
          </p14:sldIdLst>
        </p14:section>
        <p14:section name="Semantic Structural Tags" id="{2FA857F2-C393-45A5-AD30-0C3C8B714273}">
          <p14:sldIdLst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Multimedia Context" id="{F903F12E-1E8F-4860-B9C6-9AB46B2C1264}">
          <p14:sldIdLst>
            <p14:sldId id="504"/>
            <p14:sldId id="505"/>
            <p14:sldId id="506"/>
          </p14:sldIdLst>
        </p14:section>
        <p14:section name="Tables" id="{5237EFA9-ED7E-4A55-BB2F-CAE86D4040AA}">
          <p14:sldIdLst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533" autoAdjust="0"/>
  </p:normalViewPr>
  <p:slideViewPr>
    <p:cSldViewPr>
      <p:cViewPr varScale="1">
        <p:scale>
          <a:sx n="86" d="100"/>
          <a:sy n="86" d="100"/>
        </p:scale>
        <p:origin x="562" y="8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9/26/2017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7984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17093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2692130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32.xml"/><Relationship Id="rId3" Type="http://schemas.openxmlformats.org/officeDocument/2006/relationships/image" Target="../media/image10.png"/><Relationship Id="rId7" Type="http://schemas.openxmlformats.org/officeDocument/2006/relationships/slide" Target="slide8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slide" Target="slide29.xml"/><Relationship Id="rId4" Type="http://schemas.openxmlformats.org/officeDocument/2006/relationships/slide" Target="slide4.xml"/><Relationship Id="rId9" Type="http://schemas.openxmlformats.org/officeDocument/2006/relationships/image" Target="../media/image12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judge.softuni.bg/Contests/39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modernizr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5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web-fundamentals-html5" TargetMode="External"/><Relationship Id="rId7" Type="http://schemas.openxmlformats.org/officeDocument/2006/relationships/image" Target="../media/image5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6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56.png"/><Relationship Id="rId14" Type="http://schemas.openxmlformats.org/officeDocument/2006/relationships/hyperlink" Target="http://www.telenor.b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favicon-generato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199254"/>
          </a:xfrm>
        </p:spPr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37012" y="1702774"/>
            <a:ext cx="7393467" cy="11928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Doctype, Head, Body, Semantic</a:t>
            </a:r>
            <a:br>
              <a:rPr lang="en-US" dirty="0"/>
            </a:br>
            <a:r>
              <a:rPr lang="en-US" dirty="0"/>
              <a:t>Tags, Tables, HTML Entities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673608" y="3554043"/>
            <a:ext cx="2182817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HTML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rgbClr val="F0A22E">
                      <a:alpha val="40000"/>
                    </a:srgbClr>
                  </a:glow>
                </a:effectLst>
              </a:rPr>
              <a:t>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44DB31-D965-412A-92F8-5088C3B9B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9387" y="3662864"/>
            <a:ext cx="4836250" cy="2366006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"HTML 4 and Old"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en-US" dirty="0"/>
              <a:t>s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dirty="0"/>
              <a:t>s (the IDs are needed for styling)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11014" y="1983512"/>
            <a:ext cx="107667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 … 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navigation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sidebar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id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"&gt;…&lt;/div&gt;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412" y="2895600"/>
            <a:ext cx="4064033" cy="28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HTML5 Way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8679"/>
            <a:ext cx="11896838" cy="5655042"/>
          </a:xfrm>
        </p:spPr>
        <p:txBody>
          <a:bodyPr>
            <a:normAutofit/>
          </a:bodyPr>
          <a:lstStyle/>
          <a:p>
            <a:r>
              <a:rPr lang="en-US" dirty="0"/>
              <a:t>HTML5 uses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semantic</a:t>
            </a:r>
            <a:r>
              <a:rPr lang="en-US" dirty="0"/>
              <a:t> tags for the document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1923395"/>
            <a:ext cx="10972800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  &lt;aside&gt;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9210" y="2046167"/>
            <a:ext cx="4038600" cy="41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5212" y="1676401"/>
            <a:ext cx="3048000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&lt;header&gt;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&lt;main&gt;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&lt;footer&gt;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875212" y="1676400"/>
            <a:ext cx="6248401" cy="418978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+ &lt;figcaption&gt; 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 + &lt;summary&gt;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&lt;dialog&gt;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&lt;audio&gt; / &lt;video&gt;</a:t>
            </a:r>
          </a:p>
        </p:txBody>
      </p:sp>
    </p:spTree>
    <p:extLst>
      <p:ext uri="{BB962C8B-B14F-4D97-AF65-F5344CB8AC3E}">
        <p14:creationId xmlns:p14="http://schemas.microsoft.com/office/powerpoint/2010/main" val="3214545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&lt;nav&gt;</a:t>
            </a:r>
            <a:r>
              <a:rPr lang="en-US" dirty="0"/>
              <a:t> – </a:t>
            </a:r>
            <a:r>
              <a:rPr lang="en-GB" dirty="0"/>
              <a:t>defines a set of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navigation links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Semantic Tags: Nav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0" y="2286000"/>
            <a:ext cx="10820402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&lt;nav </a:t>
            </a:r>
            <a:r>
              <a:rPr lang="it-IT" sz="3200" b="1" noProof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id="topmenu"</a:t>
            </a: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href="#"&gt;Menu&lt;/a&gt;&lt;/li&gt;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href="#"&gt;Courses&lt;/a&gt;&lt;/li&gt;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&lt;/nav&gt;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03" y="2080063"/>
            <a:ext cx="2929909" cy="1958537"/>
          </a:xfrm>
          <a:prstGeom prst="roundRect">
            <a:avLst>
              <a:gd name="adj" fmla="val 1233"/>
            </a:avLst>
          </a:prstGeom>
        </p:spPr>
      </p:pic>
    </p:spTree>
    <p:extLst>
      <p:ext uri="{BB962C8B-B14F-4D97-AF65-F5344CB8AC3E}">
        <p14:creationId xmlns:p14="http://schemas.microsoft.com/office/powerpoint/2010/main" val="166239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Navigation Bar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0514" y="1295400"/>
            <a:ext cx="11508898" cy="451212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dirty="0">
                <a:solidFill>
                  <a:srgbClr val="FBEEDC"/>
                </a:solidFill>
              </a:rPr>
              <a:t>Create a HTML page with navigation bar like the shown below</a:t>
            </a:r>
          </a:p>
          <a:p>
            <a:r>
              <a:rPr lang="en-US" dirty="0">
                <a:solidFill>
                  <a:srgbClr val="F3CD60"/>
                </a:solidFill>
              </a:rPr>
              <a:t>Hints: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Modify the HTML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code from the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previous slide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BEEDC"/>
                </a:solidFill>
              </a:rPr>
              <a:t>Write some CSS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2392699"/>
            <a:ext cx="6858000" cy="35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Navigation Bar (CSS)</a:t>
            </a:r>
            <a:endParaRPr lang="en-GB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24111" y="1066800"/>
            <a:ext cx="5241634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 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ul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list-style: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background-color: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97599" y="1066800"/>
            <a:ext cx="5395800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li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line-height: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height: 40px;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display: inline-block;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 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nav#topmenu a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text-decoration: none;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111" y="6225463"/>
            <a:ext cx="1097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26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US" noProof="1"/>
              <a:t> </a:t>
            </a:r>
            <a:r>
              <a:rPr lang="en-US" dirty="0"/>
              <a:t>–</a:t>
            </a:r>
            <a:r>
              <a:rPr lang="en-US" noProof="1"/>
              <a:t> holds a document or section header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00000"/>
              </a:lnSpc>
            </a:pP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Header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907712" y="3181928"/>
            <a:ext cx="10368300" cy="30777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&lt;h1&gt;Google buys Nest&lt;/h1&gt;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&lt;p&gt;Posted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 datetime="2014-01-13T11:34"&gt;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11:34AM, 13th January 2014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acquisition brings …&lt;/p&gt;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04" y="1770613"/>
            <a:ext cx="4519128" cy="2601552"/>
          </a:xfrm>
          <a:prstGeom prst="rect">
            <a:avLst/>
          </a:prstGeom>
        </p:spPr>
      </p:pic>
      <p:sp>
        <p:nvSpPr>
          <p:cNvPr id="22" name="AutoShape 7"/>
          <p:cNvSpPr>
            <a:spLocks noChangeArrowheads="1"/>
          </p:cNvSpPr>
          <p:nvPr/>
        </p:nvSpPr>
        <p:spPr bwMode="auto">
          <a:xfrm>
            <a:off x="2373968" y="2435563"/>
            <a:ext cx="3767106" cy="1032693"/>
          </a:xfrm>
          <a:prstGeom prst="wedgeRoundRectCallout">
            <a:avLst>
              <a:gd name="adj1" fmla="val -65683"/>
              <a:gd name="adj2" fmla="val 632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holds title + posted article date</a:t>
            </a:r>
            <a:endParaRPr lang="en-US" sz="2800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19938" y="2187017"/>
            <a:ext cx="4419600" cy="103779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411" y="2296976"/>
            <a:ext cx="6486599" cy="342033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b="1" dirty="0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41412" y="951411"/>
            <a:ext cx="9703078" cy="56938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rIns="144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&lt;header&gt;…&lt;/header&gt;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&lt;nav&gt;…&lt;/nav&gt;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&lt;h1&gt;Guitars&lt;/h1&gt;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&lt;p&gt;The greatest guitars 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&lt;h2&gt;Gibson SG&lt;/h2&gt;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&lt;p&gt;…&lt;/p&gt;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bg-BG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&lt;/main&gt;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&lt;footer&gt;…&lt;/footer&gt;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Semantic Tags: Main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777705" y="5376428"/>
            <a:ext cx="3733800" cy="1008442"/>
          </a:xfrm>
          <a:prstGeom prst="wedgeRoundRectCallout">
            <a:avLst>
              <a:gd name="adj1" fmla="val -67651"/>
              <a:gd name="adj2" fmla="val -5710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only one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&lt;main&gt;</a:t>
            </a:r>
            <a:r>
              <a:rPr lang="en-US" sz="2800" noProof="1"/>
              <a:t> tag in the document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2" y="1535706"/>
            <a:ext cx="2646082" cy="1052969"/>
          </a:xfrm>
          <a:prstGeom prst="wedgeRoundRectCallout">
            <a:avLst>
              <a:gd name="adj1" fmla="val -79608"/>
              <a:gd name="adj2" fmla="val 415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Holds the main page content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81" y="1096783"/>
            <a:ext cx="2993825" cy="41861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91575" y="2209800"/>
            <a:ext cx="2847976" cy="220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5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&lt;section&gt;</a:t>
            </a:r>
            <a:r>
              <a:rPr lang="en-US" sz="3200" dirty="0"/>
              <a:t> –</a:t>
            </a:r>
            <a:r>
              <a:rPr lang="bg-BG" sz="3200" dirty="0"/>
              <a:t> </a:t>
            </a:r>
            <a:r>
              <a:rPr lang="en-GB" sz="3200" dirty="0"/>
              <a:t>a group of related content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Section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115505" y="3581400"/>
            <a:ext cx="9957814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Heading</a:t>
            </a: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src="bird.jpg"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32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  <a:endParaRPr lang="en-US" sz="3200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496" y="1981200"/>
            <a:ext cx="3286587" cy="3969045"/>
          </a:xfrm>
          <a:prstGeom prst="rect">
            <a:avLst/>
          </a:prstGeom>
        </p:spPr>
      </p:pic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978731" y="2362199"/>
            <a:ext cx="4419601" cy="1053153"/>
          </a:xfrm>
          <a:prstGeom prst="wedgeRoundRectCallout">
            <a:avLst>
              <a:gd name="adj1" fmla="val -37838"/>
              <a:gd name="adj2" fmla="val 988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Use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en-US" sz="2800" noProof="1"/>
              <a:t> </a:t>
            </a:r>
            <a:r>
              <a:rPr lang="en-US" sz="2800" dirty="0"/>
              <a:t>…</a:t>
            </a:r>
            <a:r>
              <a:rPr lang="en-US" sz="2800" noProof="1"/>
              <a:t>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en-US" sz="2800" noProof="1"/>
              <a:t> to define the topic for the section </a:t>
            </a:r>
          </a:p>
        </p:txBody>
      </p:sp>
    </p:spTree>
    <p:extLst>
      <p:ext uri="{BB962C8B-B14F-4D97-AF65-F5344CB8AC3E}">
        <p14:creationId xmlns:p14="http://schemas.microsoft.com/office/powerpoint/2010/main" val="27680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0413" y="1151121"/>
            <a:ext cx="4046399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HTML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&lt;section&gt;</a:t>
            </a:r>
          </a:p>
          <a:p>
            <a:pPr lvl="1"/>
            <a:r>
              <a:rPr lang="en-US" sz="3000" dirty="0"/>
              <a:t>Holding a few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  <a:r>
              <a:rPr lang="en-US" sz="3000" dirty="0"/>
              <a:t> elements with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  <a:p>
            <a:pPr lvl="1"/>
            <a:r>
              <a:rPr lang="en-US" sz="3000" dirty="0"/>
              <a:t>Like shown on the screenshot</a:t>
            </a:r>
            <a:endParaRPr lang="en-GB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Page Content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12" y="1563165"/>
            <a:ext cx="8259592" cy="43521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35896" y="1893564"/>
            <a:ext cx="8004313" cy="19222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0" name="Rectangle 9"/>
          <p:cNvSpPr/>
          <p:nvPr/>
        </p:nvSpPr>
        <p:spPr>
          <a:xfrm>
            <a:off x="3998273" y="2015074"/>
            <a:ext cx="3276600" cy="106333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402357" y="2312735"/>
            <a:ext cx="1995600" cy="634302"/>
          </a:xfrm>
          <a:prstGeom prst="wedgeRoundRectCallout">
            <a:avLst>
              <a:gd name="adj1" fmla="val -80742"/>
              <a:gd name="adj2" fmla="val -393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&lt;header&gt;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35896" y="3962400"/>
            <a:ext cx="8004313" cy="1828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8837612" y="4425474"/>
            <a:ext cx="2209800" cy="634302"/>
          </a:xfrm>
          <a:prstGeom prst="wedgeRoundRectCallout">
            <a:avLst>
              <a:gd name="adj1" fmla="val -76889"/>
              <a:gd name="adj2" fmla="val 5273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837612" y="3696279"/>
            <a:ext cx="2209800" cy="634302"/>
          </a:xfrm>
          <a:prstGeom prst="wedgeRoundRectCallout">
            <a:avLst>
              <a:gd name="adj1" fmla="val -76736"/>
              <a:gd name="adj2" fmla="val -526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&lt;article&gt;</a:t>
            </a:r>
          </a:p>
        </p:txBody>
      </p:sp>
    </p:spTree>
    <p:extLst>
      <p:ext uri="{BB962C8B-B14F-4D97-AF65-F5344CB8AC3E}">
        <p14:creationId xmlns:p14="http://schemas.microsoft.com/office/powerpoint/2010/main" val="45835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3" grpId="0" animBg="1"/>
      <p:bldP spid="14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7210103"/>
                  </p:ext>
                </p:extLst>
              </p:nvPr>
            </p:nvGraphicFramePr>
            <p:xfrm>
              <a:off x="1109930" y="1457325"/>
              <a:ext cx="3690505" cy="2076450"/>
            </p:xfrm>
            <a:graphic>
              <a:graphicData uri="http://schemas.microsoft.com/office/powerpoint/2016/slidezoom">
                <pslz:sldZm>
                  <pslz:sldZmObj sldId="479" cId="882194472">
                    <pslz:zmPr id="{1A2C7EB5-5557-46C5-B4F9-D76CF20FF34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7DA3073-C011-475A-8592-32FDB5D903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9930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4197721"/>
                  </p:ext>
                </p:extLst>
              </p:nvPr>
            </p:nvGraphicFramePr>
            <p:xfrm>
              <a:off x="7389812" y="1457325"/>
              <a:ext cx="3690505" cy="2076450"/>
            </p:xfrm>
            <a:graphic>
              <a:graphicData uri="http://schemas.microsoft.com/office/powerpoint/2016/slidezoom">
                <pslz:sldZm>
                  <pslz:sldZmObj sldId="483" cId="3204334158">
                    <pslz:zmPr id="{45F15956-BC30-47C0-9F06-2219C3FC91B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28BF00A-5374-4F71-AD69-2BB87D3FAD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89812" y="145732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1925270"/>
                  </p:ext>
                </p:extLst>
              </p:nvPr>
            </p:nvGraphicFramePr>
            <p:xfrm>
              <a:off x="1115740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4" cId="2769779297">
                    <pslz:zmPr id="{013F0A7A-B0E4-48C2-8532-DB860318F0F0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48B1FCE5-70EA-47C4-AC63-823599B76A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5740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6392585"/>
                  </p:ext>
                </p:extLst>
              </p:nvPr>
            </p:nvGraphicFramePr>
            <p:xfrm>
              <a:off x="7389812" y="4191000"/>
              <a:ext cx="3690505" cy="2076450"/>
            </p:xfrm>
            <a:graphic>
              <a:graphicData uri="http://schemas.microsoft.com/office/powerpoint/2016/slidezoom">
                <pslz:sldZm>
                  <pslz:sldZmObj sldId="507" cId="3237671766">
                    <pslz:zmPr id="{C883A0D6-DAB8-4F4D-B8D0-D2E0CB3F388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2783CDA-A70F-4B13-82DB-B08B86F0B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9812" y="41910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2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(HTML)</a:t>
            </a:r>
            <a:endParaRPr lang="en-GB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07657" y="1125161"/>
            <a:ext cx="1077351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&lt;h1&gt;Just another day&lt;/h1&gt;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&lt;p&gt;Written by…&lt;/p&gt;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&lt;/header&gt;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blog…&lt;/p&gt;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TODO: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put the next article here</a:t>
            </a:r>
            <a:r>
              <a:rPr lang="bg-BG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756" y="6203867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509" y="1581123"/>
            <a:ext cx="4851026" cy="25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Page Content (CSS)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2812" y="1340108"/>
            <a:ext cx="4724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margin: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background: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#ccc;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bg-BG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section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margin-left: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4412" y="1340108"/>
            <a:ext cx="5105400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28px;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header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font-style: italic;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article &gt; p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24px;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23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114177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&lt;aside&gt;</a:t>
            </a:r>
            <a:r>
              <a:rPr lang="en-US" dirty="0"/>
              <a:t> – defines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sidebar</a:t>
            </a:r>
            <a:r>
              <a:rPr lang="en-US" dirty="0"/>
              <a:t> (left / right navigation)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Tags: Aside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60412" y="2378894"/>
            <a:ext cx="10668000" cy="39087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GB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&lt;aside&gt;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&lt;h2&gt;Blogroll&lt;/h2&gt;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Other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&lt;li&gt;&lt;a href="#"&gt;My Best Friend&lt;/a&gt;&lt;/li&gt;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&lt;/aside&gt;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91013" r="9227" b="10754"/>
          <a:stretch/>
        </p:blipFill>
        <p:spPr>
          <a:xfrm>
            <a:off x="5332413" y="1952071"/>
            <a:ext cx="6221526" cy="1897185"/>
          </a:xfrm>
          <a:prstGeom prst="roundRect">
            <a:avLst>
              <a:gd name="adj" fmla="val 793"/>
            </a:avLst>
          </a:prstGeom>
          <a:solidFill>
            <a:schemeClr val="tx1"/>
          </a:solidFill>
        </p:spPr>
      </p:pic>
      <p:sp>
        <p:nvSpPr>
          <p:cNvPr id="11" name="Rectangle 10"/>
          <p:cNvSpPr/>
          <p:nvPr/>
        </p:nvSpPr>
        <p:spPr>
          <a:xfrm>
            <a:off x="5417848" y="2041240"/>
            <a:ext cx="3048000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2" name="Rectangle 11"/>
          <p:cNvSpPr/>
          <p:nvPr/>
        </p:nvSpPr>
        <p:spPr>
          <a:xfrm>
            <a:off x="8700768" y="2041240"/>
            <a:ext cx="2764588" cy="171796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275012" y="1952071"/>
            <a:ext cx="1786859" cy="1066801"/>
          </a:xfrm>
          <a:prstGeom prst="wedgeRoundRectCallout">
            <a:avLst>
              <a:gd name="adj1" fmla="val 82755"/>
              <a:gd name="adj2" fmla="val 3955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Main site content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6803681" y="2294082"/>
            <a:ext cx="1786859" cy="1066801"/>
          </a:xfrm>
          <a:prstGeom prst="wedgeRoundRectCallout">
            <a:avLst>
              <a:gd name="adj1" fmla="val 79654"/>
              <a:gd name="adj2" fmla="val 360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/>
              <a:t>Sidebar:</a:t>
            </a:r>
          </a:p>
          <a:p>
            <a:pPr algn="ctr"/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&lt;aside&gt;</a:t>
            </a:r>
          </a:p>
        </p:txBody>
      </p:sp>
    </p:spTree>
    <p:extLst>
      <p:ext uri="{BB962C8B-B14F-4D97-AF65-F5344CB8AC3E}">
        <p14:creationId xmlns:p14="http://schemas.microsoft.com/office/powerpoint/2010/main" val="69649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en-US" sz="3200" dirty="0"/>
              <a:t> – </a:t>
            </a:r>
            <a:r>
              <a:rPr lang="en-GB" sz="3200" dirty="0"/>
              <a:t>a document / section footer</a:t>
            </a:r>
            <a:endParaRPr lang="en-US" sz="3200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Footer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8823" y="3454566"/>
            <a:ext cx="10668002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&lt;p&gt;Posted by: Hege Refsnes&lt;/p&gt;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&lt;p&gt;&lt;a href="someone@exam.uk"&gt;Contact...&lt;/a&gt;&lt;/p&gt;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&lt;p&gt;&amp;copy;copyright&lt;/p&gt;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044824" y="2650654"/>
            <a:ext cx="4191000" cy="976745"/>
          </a:xfrm>
          <a:prstGeom prst="wedgeRoundRectCallout">
            <a:avLst>
              <a:gd name="adj1" fmla="val -61506"/>
              <a:gd name="adj2" fmla="val 505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1" algn="ctr"/>
            <a:r>
              <a:rPr lang="en-GB" sz="2600" dirty="0"/>
              <a:t>Document author + contact info + copyright info</a:t>
            </a:r>
            <a:endParaRPr lang="en-GB" sz="26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223" y="2177580"/>
            <a:ext cx="3333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5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Simple Website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50" y="1295400"/>
            <a:ext cx="10853362" cy="49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61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Simple Website (HTML + CSS)</a:t>
            </a:r>
            <a:endParaRPr lang="en-GB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77199" y="1107043"/>
            <a:ext cx="6286597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&lt;li&gt;&lt;a href="#"&gt;Home&lt;/a&gt;&lt;/li&gt;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add the missing links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&lt;/nav&gt;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&lt;article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use the code from prevous problem --&gt;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&lt;/article&gt;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&lt;/section&gt;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Copyright 2009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&lt;/footer&gt;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401779" y="1107043"/>
            <a:ext cx="4255233" cy="3293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/* TODO: use the CSS from the previous problem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footer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#444;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color: #fff;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8067" y="4655403"/>
            <a:ext cx="5122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04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098" y="4181005"/>
            <a:ext cx="2317265" cy="22852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&lt;figure&gt;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element to mark up a photo in a document: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figcaption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/>
              <a:t>a caption for a figure element</a:t>
            </a:r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Figure + Figcaption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744184"/>
            <a:ext cx="8077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Pulpit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Rock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…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8" y="1748009"/>
            <a:ext cx="2328216" cy="2168018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4250261"/>
            <a:ext cx="8077200" cy="22159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&lt;p&gt;The Pulpit Rock …&lt;/p&gt;</a:t>
            </a:r>
            <a:endParaRPr lang="en-GB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&lt;figure&gt;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src="img_pulpit.jpg" alt="The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&lt;figcaption&gt;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Fig.1 - A view …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&lt;/figcaption&gt;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&lt;/figure&gt;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951412" y="1919811"/>
            <a:ext cx="40386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Without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>
            <a:off x="5446712" y="4419600"/>
            <a:ext cx="3543300" cy="562131"/>
          </a:xfrm>
          <a:prstGeom prst="wedgeRoundRectCallout">
            <a:avLst>
              <a:gd name="adj1" fmla="val 60246"/>
              <a:gd name="adj2" fmla="val 4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&lt;figcaption&gt;</a:t>
            </a:r>
          </a:p>
        </p:txBody>
      </p:sp>
    </p:spTree>
    <p:extLst>
      <p:ext uri="{BB962C8B-B14F-4D97-AF65-F5344CB8AC3E}">
        <p14:creationId xmlns:p14="http://schemas.microsoft.com/office/powerpoint/2010/main" val="152590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&lt;details&gt;</a:t>
            </a:r>
            <a:r>
              <a:rPr lang="en-US" dirty="0"/>
              <a:t> –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dirty="0"/>
              <a:t>tag specifies additional details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summary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dirty="0"/>
              <a:t>– </a:t>
            </a:r>
            <a:r>
              <a:rPr lang="en-GB" dirty="0"/>
              <a:t>a visible heading for the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&lt;details&gt; </a:t>
            </a:r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dirty="0"/>
          </a:p>
          <a:p>
            <a:pPr marL="0" lvl="2" indent="0">
              <a:buClr>
                <a:srgbClr val="F2B254"/>
              </a:buClr>
              <a:buSzPct val="100000"/>
              <a:buNone/>
            </a:pPr>
            <a:r>
              <a:rPr lang="en-US" dirty="0"/>
              <a:t> 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Details + Summary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011" y="1812288"/>
            <a:ext cx="7549267" cy="13542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</a:t>
            </a: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08025" y="4276659"/>
            <a:ext cx="755084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&lt;details&gt;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&lt;summary&gt;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Some details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&lt;/summary&gt;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&lt;p&gt;More info about the details.&lt;/p&gt;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&lt;/details&gt;</a:t>
            </a:r>
            <a:endParaRPr lang="en-US" sz="28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355" y="4190155"/>
            <a:ext cx="2762918" cy="692011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5" y="5713796"/>
            <a:ext cx="2767986" cy="653150"/>
          </a:xfrm>
          <a:prstGeom prst="roundRect">
            <a:avLst>
              <a:gd name="adj" fmla="val 2339"/>
            </a:avLst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943" y="2807306"/>
            <a:ext cx="2781824" cy="712780"/>
          </a:xfrm>
          <a:prstGeom prst="roundRect">
            <a:avLst>
              <a:gd name="adj" fmla="val 2339"/>
            </a:avLst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3943" y="1428144"/>
            <a:ext cx="2781824" cy="709093"/>
          </a:xfrm>
          <a:prstGeom prst="roundRect">
            <a:avLst>
              <a:gd name="adj" fmla="val 2339"/>
            </a:avLst>
          </a:prstGeom>
        </p:spPr>
      </p:pic>
      <p:sp>
        <p:nvSpPr>
          <p:cNvPr id="5" name="Down Arrow 4"/>
          <p:cNvSpPr/>
          <p:nvPr/>
        </p:nvSpPr>
        <p:spPr>
          <a:xfrm>
            <a:off x="9882455" y="2300137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0209212" y="2266890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  <p:sp>
        <p:nvSpPr>
          <p:cNvPr id="13" name="Down Arrow 12"/>
          <p:cNvSpPr/>
          <p:nvPr/>
        </p:nvSpPr>
        <p:spPr>
          <a:xfrm>
            <a:off x="9871414" y="5130088"/>
            <a:ext cx="304800" cy="344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0138733" y="5097926"/>
            <a:ext cx="946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expand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6512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5" grpId="0" animBg="1"/>
      <p:bldP spid="9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29856"/>
            <a:ext cx="11804822" cy="5570355"/>
          </a:xfrm>
        </p:spPr>
        <p:txBody>
          <a:bodyPr>
            <a:normAutofit/>
          </a:bodyPr>
          <a:lstStyle/>
          <a:p>
            <a:pPr marL="304747" lvl="2" indent="-304747"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&lt;time&gt;</a:t>
            </a:r>
            <a:r>
              <a:rPr lang="en-US" sz="2800" dirty="0"/>
              <a:t> </a:t>
            </a:r>
            <a:r>
              <a:rPr lang="en-US" dirty="0"/>
              <a:t>– </a:t>
            </a:r>
            <a:r>
              <a:rPr lang="en-GB" dirty="0"/>
              <a:t>a human-readable time</a:t>
            </a:r>
            <a:endParaRPr lang="en-US" noProof="1"/>
          </a:p>
          <a:p>
            <a:pPr marL="304747" lvl="2" indent="-304747">
              <a:buClr>
                <a:srgbClr val="F2B254"/>
              </a:buClr>
              <a:buSzPct val="100000"/>
            </a:pPr>
            <a:endParaRPr lang="en-US" noProof="1"/>
          </a:p>
          <a:p>
            <a:pPr marL="0" lvl="2" indent="0">
              <a:buClr>
                <a:srgbClr val="F2B254"/>
              </a:buClr>
              <a:buSzPct val="100000"/>
              <a:buNone/>
            </a:pPr>
            <a:endParaRPr lang="en-US" sz="28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304747" lvl="2" indent="-304747">
              <a:spcBef>
                <a:spcPts val="1800"/>
              </a:spcBef>
              <a:buClr>
                <a:srgbClr val="F2B254"/>
              </a:buClr>
              <a:buSzPct val="100000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address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800" dirty="0"/>
              <a:t> –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dirty="0"/>
              <a:t>contact  information for site author / owner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Tags: Time + Address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84212" y="1672972"/>
            <a:ext cx="9748548" cy="12618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We open at 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&lt;time&gt;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10:00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&lt;/time&gt;</a:t>
            </a: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every morning.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&lt;/p&gt;</a:t>
            </a:r>
            <a:endParaRPr lang="en-US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4212" y="3723144"/>
            <a:ext cx="974854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&lt;address&gt;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Street Address: Karlstraße 120&lt;br/&gt;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Country Name: Germany&lt;br/&gt;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Tel: +49 1234 5678&lt;br/&gt;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Fax: +49 1234 5679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&lt;/address&gt;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212" y="1371600"/>
            <a:ext cx="5082601" cy="480707"/>
          </a:xfrm>
          <a:prstGeom prst="roundRect">
            <a:avLst>
              <a:gd name="adj" fmla="val 2339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924" y="4724400"/>
            <a:ext cx="4207889" cy="1559681"/>
          </a:xfrm>
          <a:prstGeom prst="roundRect">
            <a:avLst>
              <a:gd name="adj" fmla="val 1155"/>
            </a:avLst>
          </a:prstGeom>
        </p:spPr>
      </p:pic>
    </p:spTree>
    <p:extLst>
      <p:ext uri="{BB962C8B-B14F-4D97-AF65-F5344CB8AC3E}">
        <p14:creationId xmlns:p14="http://schemas.microsoft.com/office/powerpoint/2010/main" val="207318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07284" y="4766481"/>
            <a:ext cx="10721128" cy="820600"/>
          </a:xfrm>
        </p:spPr>
        <p:txBody>
          <a:bodyPr/>
          <a:lstStyle/>
          <a:p>
            <a:r>
              <a:rPr lang="en-US" dirty="0"/>
              <a:t>Multimedia Context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617354"/>
            <a:ext cx="10721128" cy="722032"/>
          </a:xfrm>
        </p:spPr>
        <p:txBody>
          <a:bodyPr/>
          <a:lstStyle/>
          <a:p>
            <a:r>
              <a:rPr lang="en-US" dirty="0"/>
              <a:t>Embedding Audio and Video</a:t>
            </a:r>
          </a:p>
        </p:txBody>
      </p:sp>
      <p:pic>
        <p:nvPicPr>
          <p:cNvPr id="2050" name="Picture 2" descr="http://files.softicons.com/download/system-icons/crystal-project-icons-by-everaldo-coelho/png/256x256/apps/multimed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448" y="1054216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veryicon.com/icon/png/Folder/Vista%20Folders%203/multimedi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2148349"/>
            <a:ext cx="25908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w3.org/html/logo/downloads/HTML5_Logo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2" y="2148349"/>
            <a:ext cx="2438400" cy="24384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779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&lt;audio&gt;</a:t>
            </a:r>
            <a:r>
              <a:rPr lang="en-US" dirty="0"/>
              <a:t> element inserts</a:t>
            </a:r>
            <a:br>
              <a:rPr lang="en-US" dirty="0"/>
            </a:br>
            <a:r>
              <a:rPr lang="en-US" dirty="0"/>
              <a:t>audio player in the Web page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Audio formats supported: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MP3, OGG, WAV </a:t>
            </a:r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preload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4212" y="2490775"/>
            <a:ext cx="10820402" cy="158197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&lt;audio controls autoplay&gt;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&lt;source src="horse.mp3" type="audio/mpeg"&gt;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&lt;/audio&gt;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Audio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34" y="1447800"/>
            <a:ext cx="5867400" cy="11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9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&lt;video&gt;</a:t>
            </a:r>
            <a:r>
              <a:rPr lang="en-US" dirty="0"/>
              <a:t> element inserts video player in your site</a:t>
            </a:r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14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Video formats: MP</a:t>
            </a:r>
            <a:r>
              <a:rPr lang="bg-BG" dirty="0"/>
              <a:t>4</a:t>
            </a:r>
            <a:r>
              <a:rPr lang="en-US" dirty="0"/>
              <a:t>, </a:t>
            </a:r>
            <a:r>
              <a:rPr lang="en-US" noProof="1"/>
              <a:t>Ogg</a:t>
            </a:r>
            <a:r>
              <a:rPr lang="en-US" dirty="0"/>
              <a:t>, </a:t>
            </a:r>
            <a:r>
              <a:rPr lang="en-US" noProof="1"/>
              <a:t>WebM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Attributes: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poster</a:t>
            </a:r>
            <a:r>
              <a:rPr lang="en-US" dirty="0"/>
              <a:t>,</a:t>
            </a:r>
            <a:br>
              <a:rPr lang="en-US" dirty="0"/>
            </a:b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controls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autoplay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Embedding Video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065212" y="1923190"/>
            <a:ext cx="10058400" cy="229293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&lt;video controls="controls"&gt;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src="shuttle.mp4" type="video/mp4"&gt;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source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src="shuttle.ogg" type="video/ogg"&gt;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Your browser does not support the HTML5 video.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&lt;/video&gt;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12" y="3962400"/>
            <a:ext cx="4091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6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253" y="4993237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HTML Tables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8253" y="5767960"/>
            <a:ext cx="9832319" cy="719034"/>
          </a:xfrm>
        </p:spPr>
        <p:txBody>
          <a:bodyPr/>
          <a:lstStyle/>
          <a:p>
            <a:r>
              <a:rPr lang="en-US"/>
              <a:t>Tags For Building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5" y="990600"/>
            <a:ext cx="8690313" cy="383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71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3744"/>
            <a:ext cx="11804822" cy="5570355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tags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for creating tables: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&lt;table&gt;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GB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&lt;td&gt;</a:t>
            </a:r>
            <a:endParaRPr lang="en-GB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Simple HTML Tables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5023" y="1905000"/>
            <a:ext cx="105156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&lt;table&gt;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1.1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/>
              <a:t>    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bg-BG" sz="2800" dirty="0">
                <a:solidFill>
                  <a:schemeClr val="tx2"/>
                </a:solidFill>
              </a:rPr>
              <a:t>Cell 1.2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2.1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  &lt;td&gt;</a:t>
            </a:r>
            <a:r>
              <a:rPr lang="bg-BG" sz="2800" dirty="0">
                <a:solidFill>
                  <a:schemeClr val="tx2"/>
                </a:solidFill>
              </a:rPr>
              <a:t>Cell 2.2</a:t>
            </a:r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  &lt;/tr&gt;</a:t>
            </a: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</a:rPr>
              <a:t>&lt;/table&gt;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484812" y="2122426"/>
            <a:ext cx="3276600" cy="1047750"/>
          </a:xfrm>
          <a:prstGeom prst="wedgeRoundRectCallout">
            <a:avLst>
              <a:gd name="adj1" fmla="val -87794"/>
              <a:gd name="adj2" fmla="val -304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 table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&lt;table&gt;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5501524" y="3400113"/>
            <a:ext cx="2590800" cy="1067955"/>
          </a:xfrm>
          <a:prstGeom prst="wedgeRoundRectCallout">
            <a:avLst>
              <a:gd name="adj1" fmla="val -97378"/>
              <a:gd name="adj2" fmla="val 32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Rows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&lt;tr&gt;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6071358" y="4698005"/>
            <a:ext cx="2685472" cy="1528502"/>
          </a:xfrm>
          <a:prstGeom prst="wedgeRoundRectCallout">
            <a:avLst>
              <a:gd name="adj1" fmla="val -80058"/>
              <a:gd name="adj2" fmla="val -326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data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defined by the </a:t>
            </a:r>
            <a:r>
              <a:rPr lang="en-US" sz="28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&lt;td&gt;</a:t>
            </a: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tag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342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5427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 tables </a:t>
            </a:r>
            <a:r>
              <a:rPr lang="en-US" dirty="0">
                <a:solidFill>
                  <a:srgbClr val="FBEEDC"/>
                </a:solidFill>
              </a:rPr>
              <a:t>use best practices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HTML 5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There are </a:t>
            </a:r>
            <a:r>
              <a:rPr lang="en-US" dirty="0">
                <a:solidFill>
                  <a:srgbClr val="F3CD60"/>
                </a:solidFill>
              </a:rPr>
              <a:t>three</a:t>
            </a:r>
            <a:r>
              <a:rPr lang="en-US" dirty="0">
                <a:solidFill>
                  <a:srgbClr val="FBEEDC"/>
                </a:solidFill>
              </a:rPr>
              <a:t> specific parts</a:t>
            </a:r>
            <a:br>
              <a:rPr lang="en-US" dirty="0">
                <a:solidFill>
                  <a:srgbClr val="FBEEDC"/>
                </a:solidFill>
              </a:rPr>
            </a:br>
            <a:r>
              <a:rPr lang="en-US" dirty="0">
                <a:solidFill>
                  <a:srgbClr val="FBEEDC"/>
                </a:solidFill>
              </a:rPr>
              <a:t>in every table: 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header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body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</a:rPr>
              <a:t>Table footer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BEEDC"/>
                </a:solidFill>
              </a:rPr>
              <a:t>Each table part holds rows 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</a:rPr>
              <a:t>)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hold cells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&lt;td&gt;</a:t>
            </a:r>
            <a:r>
              <a:rPr lang="en-US" dirty="0">
                <a:solidFill>
                  <a:srgbClr val="FBEEDC"/>
                </a:solidFill>
              </a:rPr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&lt;th&gt;</a:t>
            </a:r>
            <a:r>
              <a:rPr lang="en-US" dirty="0">
                <a:solidFill>
                  <a:srgbClr val="FBEEDC"/>
                </a:solidFill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161212" y="1828800"/>
            <a:ext cx="4267200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&lt;table&gt;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&lt;thead&gt;…&lt;/thead&gt;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&lt;tbody&gt;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&lt;tr&gt;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Mark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&lt;td&gt;</a:t>
            </a:r>
            <a:r>
              <a:rPr lang="en-US" sz="2800" dirty="0">
                <a:solidFill>
                  <a:schemeClr val="tx2"/>
                </a:solidFill>
              </a:rPr>
              <a:t>5,75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&lt;/td&gt;</a:t>
            </a:r>
          </a:p>
          <a:p>
            <a:r>
              <a:rPr lang="en-US" sz="2800" dirty="0"/>
              <a:t>    </a:t>
            </a:r>
            <a:r>
              <a:rPr lang="en-US" sz="2800" dirty="0">
                <a:solidFill>
                  <a:schemeClr val="tx2"/>
                </a:solidFill>
              </a:rPr>
              <a:t>&lt;/tr&gt;</a:t>
            </a:r>
          </a:p>
          <a:p>
            <a:r>
              <a:rPr lang="en-US" sz="2800" dirty="0"/>
              <a:t>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&lt;/tbody&gt;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 &lt;tfoot&gt;</a:t>
            </a:r>
            <a:r>
              <a:rPr lang="en-US" sz="2800" dirty="0">
                <a:solidFill>
                  <a:schemeClr val="tx2"/>
                </a:solidFill>
              </a:rPr>
              <a:t>…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&lt;/tfoot&gt;</a:t>
            </a:r>
          </a:p>
          <a:p>
            <a:r>
              <a:rPr lang="en-US" sz="2800" dirty="0">
                <a:solidFill>
                  <a:schemeClr val="tx2"/>
                </a:solidFill>
              </a:rPr>
              <a:t>&lt;/table&gt;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189412" y="3849974"/>
            <a:ext cx="1905000" cy="484632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389656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header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&lt;thead&gt;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header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header cells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body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  <a:endParaRPr lang="en-US" dirty="0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footer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&lt;tfoot&gt;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footer content</a:t>
            </a:r>
            <a:b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an HTML table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&lt;tr&gt;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with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 HTML Tables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085012" y="383024"/>
            <a:ext cx="4495800" cy="60939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&lt;table&gt;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&lt;th&gt;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Mark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&lt;/thead&gt;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anose="020B0609020204030204" pitchFamily="49" charset="0"/>
              </a:rPr>
              <a:t>&lt;!-- TODO: &lt;tbody&gt; --&gt;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&lt;tfoot&gt;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Average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&lt;td&gt;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4.12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&lt;/td&gt;</a:t>
            </a:r>
          </a:p>
          <a:p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&lt;/tfoot&gt;</a:t>
            </a:r>
          </a:p>
          <a:p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6780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5141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Merge rows and columns</a:t>
            </a:r>
            <a:endParaRPr lang="bg-BG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rgbClr val="FBEEDC"/>
              </a:solidFill>
            </a:endParaRP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3200" dirty="0">
                <a:solidFill>
                  <a:srgbClr val="FBEEDC"/>
                </a:solidFill>
              </a:rPr>
              <a:t>Columns</a:t>
            </a:r>
            <a:endParaRPr lang="bg-BG" sz="3200" dirty="0">
              <a:solidFill>
                <a:srgbClr val="FBEED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Complete HTML Tables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111" y="4128506"/>
            <a:ext cx="20665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[1,1]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951802" y="4128505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110" y="5443265"/>
            <a:ext cx="4436077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/>
              <a:t>Cell [2,1]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894543" y="2505363"/>
            <a:ext cx="5488852" cy="667169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rgbClr val="FBEEDC"/>
                </a:solidFill>
              </a:rPr>
              <a:t>Rows </a:t>
            </a:r>
            <a:endParaRPr lang="bg-BG" dirty="0">
              <a:solidFill>
                <a:srgbClr val="FBEEDC"/>
              </a:solidFill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231336" y="4128506"/>
            <a:ext cx="2011798" cy="1368000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dirty="0"/>
              <a:t>Cell [1,1]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9220871" y="4132871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[1,2]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9220871" y="4886550"/>
            <a:ext cx="21062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Cell [2,2]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42406" y="3242369"/>
            <a:ext cx="2060775" cy="617721"/>
          </a:xfrm>
          <a:prstGeom prst="wedgeRoundRectCallout">
            <a:avLst>
              <a:gd name="adj1" fmla="val 20057"/>
              <a:gd name="adj2" fmla="val 856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3114655" y="3249571"/>
            <a:ext cx="2011680" cy="610519"/>
          </a:xfrm>
          <a:prstGeom prst="wedgeRoundRectCallout">
            <a:avLst>
              <a:gd name="adj1" fmla="val -20899"/>
              <a:gd name="adj2" fmla="val 8617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colspan="1"</a:t>
            </a:r>
            <a:endParaRPr lang="bg-BG" sz="28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5237724" y="5768186"/>
            <a:ext cx="2106200" cy="577312"/>
          </a:xfrm>
          <a:prstGeom prst="wedgeRoundRectCallout">
            <a:avLst>
              <a:gd name="adj1" fmla="val -84897"/>
              <a:gd name="adj2" fmla="val -488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colspan="2"</a:t>
            </a:r>
            <a:endParaRPr lang="bg-BG" sz="28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5894543" y="3242368"/>
            <a:ext cx="2181069" cy="614457"/>
          </a:xfrm>
          <a:prstGeom prst="wedgeRoundRectCallout">
            <a:avLst>
              <a:gd name="adj1" fmla="val 20698"/>
              <a:gd name="adj2" fmla="val 8596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rowspan="2"</a:t>
            </a:r>
            <a:endParaRPr lang="bg-BG" sz="28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9220871" y="3245682"/>
            <a:ext cx="2183746" cy="577312"/>
          </a:xfrm>
          <a:prstGeom prst="wedgeRoundRectCallout">
            <a:avLst>
              <a:gd name="adj1" fmla="val 4497"/>
              <a:gd name="adj2" fmla="val 9899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7654496" y="5768186"/>
            <a:ext cx="2183746" cy="577312"/>
          </a:xfrm>
          <a:prstGeom prst="wedgeRoundRectCallout">
            <a:avLst>
              <a:gd name="adj1" fmla="val 37039"/>
              <a:gd name="adj2" fmla="val -888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rowspan="1"</a:t>
            </a:r>
            <a:endParaRPr lang="bg-BG" sz="2800" dirty="0"/>
          </a:p>
        </p:txBody>
      </p:sp>
      <p:sp>
        <p:nvSpPr>
          <p:cNvPr id="21" name="Text Placeholder 5"/>
          <p:cNvSpPr txBox="1">
            <a:spLocks/>
          </p:cNvSpPr>
          <p:nvPr/>
        </p:nvSpPr>
        <p:spPr>
          <a:xfrm>
            <a:off x="646131" y="1752459"/>
            <a:ext cx="10680940" cy="648997"/>
          </a:xfrm>
          <a:custGeom>
            <a:avLst/>
            <a:gdLst>
              <a:gd name="connsiteX0" fmla="*/ 0 w 2011798"/>
              <a:gd name="connsiteY0" fmla="*/ 0 h 587441"/>
              <a:gd name="connsiteX1" fmla="*/ 2011798 w 2011798"/>
              <a:gd name="connsiteY1" fmla="*/ 0 h 587441"/>
              <a:gd name="connsiteX2" fmla="*/ 2011798 w 2011798"/>
              <a:gd name="connsiteY2" fmla="*/ 587441 h 587441"/>
              <a:gd name="connsiteX3" fmla="*/ 0 w 2011798"/>
              <a:gd name="connsiteY3" fmla="*/ 587441 h 587441"/>
              <a:gd name="connsiteX4" fmla="*/ 0 w 2011798"/>
              <a:gd name="connsiteY4" fmla="*/ 0 h 587441"/>
              <a:gd name="connsiteX0" fmla="*/ 0 w 2011798"/>
              <a:gd name="connsiteY0" fmla="*/ 0 h 1719556"/>
              <a:gd name="connsiteX1" fmla="*/ 2011798 w 2011798"/>
              <a:gd name="connsiteY1" fmla="*/ 0 h 1719556"/>
              <a:gd name="connsiteX2" fmla="*/ 2011798 w 2011798"/>
              <a:gd name="connsiteY2" fmla="*/ 587441 h 1719556"/>
              <a:gd name="connsiteX3" fmla="*/ 14515 w 2011798"/>
              <a:gd name="connsiteY3" fmla="*/ 1719556 h 1719556"/>
              <a:gd name="connsiteX4" fmla="*/ 0 w 2011798"/>
              <a:gd name="connsiteY4" fmla="*/ 0 h 1719556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19556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4515 w 2026312"/>
              <a:gd name="connsiteY3" fmla="*/ 1705042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734070 h 1734070"/>
              <a:gd name="connsiteX4" fmla="*/ 0 w 2026312"/>
              <a:gd name="connsiteY4" fmla="*/ 0 h 1734070"/>
              <a:gd name="connsiteX0" fmla="*/ 0 w 2026312"/>
              <a:gd name="connsiteY0" fmla="*/ 0 h 1734070"/>
              <a:gd name="connsiteX1" fmla="*/ 2011798 w 2026312"/>
              <a:gd name="connsiteY1" fmla="*/ 0 h 1734070"/>
              <a:gd name="connsiteX2" fmla="*/ 2026312 w 2026312"/>
              <a:gd name="connsiteY2" fmla="*/ 1734070 h 1734070"/>
              <a:gd name="connsiteX3" fmla="*/ 1 w 2026312"/>
              <a:gd name="connsiteY3" fmla="*/ 1588927 h 1734070"/>
              <a:gd name="connsiteX4" fmla="*/ 0 w 2026312"/>
              <a:gd name="connsiteY4" fmla="*/ 0 h 1734070"/>
              <a:gd name="connsiteX0" fmla="*/ 0 w 2011798"/>
              <a:gd name="connsiteY0" fmla="*/ 0 h 1646984"/>
              <a:gd name="connsiteX1" fmla="*/ 2011798 w 2011798"/>
              <a:gd name="connsiteY1" fmla="*/ 0 h 1646984"/>
              <a:gd name="connsiteX2" fmla="*/ 2011798 w 2011798"/>
              <a:gd name="connsiteY2" fmla="*/ 1646984 h 1646984"/>
              <a:gd name="connsiteX3" fmla="*/ 1 w 2011798"/>
              <a:gd name="connsiteY3" fmla="*/ 1588927 h 1646984"/>
              <a:gd name="connsiteX4" fmla="*/ 0 w 2011798"/>
              <a:gd name="connsiteY4" fmla="*/ 0 h 1646984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1997284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  <a:gd name="connsiteX0" fmla="*/ 0 w 2011798"/>
              <a:gd name="connsiteY0" fmla="*/ 0 h 1588927"/>
              <a:gd name="connsiteX1" fmla="*/ 2011798 w 2011798"/>
              <a:gd name="connsiteY1" fmla="*/ 0 h 1588927"/>
              <a:gd name="connsiteX2" fmla="*/ 2011798 w 2011798"/>
              <a:gd name="connsiteY2" fmla="*/ 1588927 h 1588927"/>
              <a:gd name="connsiteX3" fmla="*/ 1 w 2011798"/>
              <a:gd name="connsiteY3" fmla="*/ 1588927 h 1588927"/>
              <a:gd name="connsiteX4" fmla="*/ 0 w 2011798"/>
              <a:gd name="connsiteY4" fmla="*/ 0 h 158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798" h="1588927">
                <a:moveTo>
                  <a:pt x="0" y="0"/>
                </a:moveTo>
                <a:lnTo>
                  <a:pt x="2011798" y="0"/>
                </a:lnTo>
                <a:lnTo>
                  <a:pt x="2011798" y="1588927"/>
                </a:lnTo>
                <a:lnTo>
                  <a:pt x="1" y="1588927"/>
                </a:lnTo>
                <a:cubicBezTo>
                  <a:pt x="1" y="1010904"/>
                  <a:pt x="0" y="578023"/>
                  <a:pt x="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spcBef>
                <a:spcPts val="9000"/>
              </a:spcBef>
              <a:spcAft>
                <a:spcPts val="9000"/>
              </a:spcAft>
            </a:pPr>
            <a:r>
              <a:rPr lang="en-US" sz="2800" dirty="0">
                <a:solidFill>
                  <a:schemeClr val="tx2"/>
                </a:solidFill>
              </a:rPr>
              <a:t>&lt;td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colspan="2"</a:t>
            </a:r>
            <a:r>
              <a:rPr lang="en-US" sz="2800" dirty="0">
                <a:solidFill>
                  <a:schemeClr val="tx2"/>
                </a:solidFill>
              </a:rPr>
              <a:t>&gt;Sum: $180&lt;/td&gt;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8426527" y="4635541"/>
            <a:ext cx="639686" cy="330899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23" name="Right Arrow 22"/>
          <p:cNvSpPr/>
          <p:nvPr/>
        </p:nvSpPr>
        <p:spPr>
          <a:xfrm rot="5400000">
            <a:off x="2554121" y="4957765"/>
            <a:ext cx="460502" cy="307230"/>
          </a:xfrm>
          <a:prstGeom prst="rightArrow">
            <a:avLst>
              <a:gd name="adj1" fmla="val 4783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</p:spTree>
    <p:extLst>
      <p:ext uri="{BB962C8B-B14F-4D97-AF65-F5344CB8AC3E}">
        <p14:creationId xmlns:p14="http://schemas.microsoft.com/office/powerpoint/2010/main" val="67145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HTML table like the screenshot below: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Exam Results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39" y="2064787"/>
            <a:ext cx="7619535" cy="4460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23356" y="2519743"/>
            <a:ext cx="7246424" cy="936299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2423356" y="3456042"/>
            <a:ext cx="7246424" cy="2431763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2423356" y="5887808"/>
            <a:ext cx="7246424" cy="441516"/>
          </a:xfrm>
          <a:prstGeom prst="rect">
            <a:avLst/>
          </a:prstGeom>
          <a:solidFill>
            <a:schemeClr val="accent1">
              <a:lumMod val="50000"/>
              <a:alpha val="30196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0" name="Rounded Rectangular Callout 15"/>
          <p:cNvSpPr/>
          <p:nvPr/>
        </p:nvSpPr>
        <p:spPr>
          <a:xfrm>
            <a:off x="9066212" y="1066800"/>
            <a:ext cx="2599804" cy="2227296"/>
          </a:xfrm>
          <a:prstGeom prst="wedgeRoundRectCallout">
            <a:avLst>
              <a:gd name="adj1" fmla="val -82049"/>
              <a:gd name="adj2" fmla="val 359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&lt;thead&gt;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 &lt;th&gt;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 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&lt;/thead&gt;</a:t>
            </a:r>
          </a:p>
        </p:txBody>
      </p:sp>
      <p:sp>
        <p:nvSpPr>
          <p:cNvPr id="11" name="Rounded Rectangular Callout 15"/>
          <p:cNvSpPr/>
          <p:nvPr/>
        </p:nvSpPr>
        <p:spPr>
          <a:xfrm>
            <a:off x="522809" y="3846944"/>
            <a:ext cx="2130790" cy="1371600"/>
          </a:xfrm>
          <a:prstGeom prst="wedgeRoundRectCallout">
            <a:avLst>
              <a:gd name="adj1" fmla="val 84324"/>
              <a:gd name="adj2" fmla="val -210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&lt;tbody&gt;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&lt;/tbody&gt;</a:t>
            </a:r>
          </a:p>
        </p:txBody>
      </p:sp>
      <p:sp>
        <p:nvSpPr>
          <p:cNvPr id="12" name="Rounded Rectangular Callout 15"/>
          <p:cNvSpPr/>
          <p:nvPr/>
        </p:nvSpPr>
        <p:spPr>
          <a:xfrm>
            <a:off x="9447213" y="4365032"/>
            <a:ext cx="2218803" cy="1438455"/>
          </a:xfrm>
          <a:prstGeom prst="wedgeRoundRectCallout">
            <a:avLst>
              <a:gd name="adj1" fmla="val -88527"/>
              <a:gd name="adj2" fmla="val 5337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&lt;tfoot&gt;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&lt;tr&gt;</a:t>
            </a:r>
            <a:r>
              <a:rPr lang="en-US" sz="2600" b="1" noProof="1">
                <a:solidFill>
                  <a:schemeClr val="tx2"/>
                </a:solidFill>
                <a:latin typeface="Consolas" panose="020B0609020204030204" pitchFamily="49" charset="0"/>
              </a:rPr>
              <a:t>…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&lt;/tr&gt;</a:t>
            </a:r>
          </a:p>
          <a:p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&lt;/tfoot&gt;</a:t>
            </a:r>
          </a:p>
        </p:txBody>
      </p:sp>
    </p:spTree>
    <p:extLst>
      <p:ext uri="{BB962C8B-B14F-4D97-AF65-F5344CB8AC3E}">
        <p14:creationId xmlns:p14="http://schemas.microsoft.com/office/powerpoint/2010/main" val="290904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Exam Results (HTML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22412" y="1230154"/>
            <a:ext cx="10944000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&lt;tr&gt;&lt;th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&gt;Web Fundamentals&lt;/th&gt;&lt;/tr&gt;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class="bold"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&amp;#8470;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&lt;td&gt; here …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000" b="1" i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GB" sz="3000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 TODO: put the rest &lt;tr&gt; with &lt;td&gt; here … --&gt;</a:t>
            </a:r>
            <a:endParaRPr lang="en-US" sz="3000" b="1" i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&lt;/tbody&gt;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30" y="1087479"/>
            <a:ext cx="7407282" cy="9510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0" y="2944293"/>
            <a:ext cx="7407282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Exam Results (More HTML + CSS)</a:t>
            </a:r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2001" y="1034506"/>
            <a:ext cx="10922651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&lt;tr&gt;&lt;td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colspan="4" class="result"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&lt;!--TODO:--&gt;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42001" y="2951016"/>
            <a:ext cx="582930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table, td, tr, th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#000000;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padding-left: 5px;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63381" y="2951016"/>
            <a:ext cx="4401271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.bold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center;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.result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width: 400px;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text-align: right;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padding-right: 5px;</a:t>
            </a:r>
            <a:r>
              <a:rPr lang="en-US" sz="25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5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756" y="6229925"/>
            <a:ext cx="11007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https://judge.softuni.bg/Contests/395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012" y="2011966"/>
            <a:ext cx="8919221" cy="5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724400"/>
            <a:ext cx="92964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HTML Document Structure</a:t>
            </a:r>
          </a:p>
        </p:txBody>
      </p:sp>
      <p:sp>
        <p:nvSpPr>
          <p:cNvPr id="5" name="Subtitle 2"/>
          <p:cNvSpPr>
            <a:spLocks noGrp="1"/>
          </p:cNvSpPr>
          <p:nvPr>
            <p:ph type="body" idx="1"/>
          </p:nvPr>
        </p:nvSpPr>
        <p:spPr>
          <a:xfrm>
            <a:off x="1446212" y="5562600"/>
            <a:ext cx="9296400" cy="749117"/>
          </a:xfrm>
        </p:spPr>
        <p:txBody>
          <a:bodyPr/>
          <a:lstStyle/>
          <a:p>
            <a:r>
              <a:rPr lang="en-US" dirty="0"/>
              <a:t>HTML Document, Doctype, Head, Body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973" y="1128872"/>
            <a:ext cx="7040878" cy="321452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Character entities </a:t>
            </a:r>
            <a:r>
              <a:rPr lang="en-US" dirty="0"/>
              <a:t>show special characters in HTML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755" y="1910831"/>
            <a:ext cx="3414600" cy="4195080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8967" y="2892063"/>
            <a:ext cx="3851646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&lt;some-Text-example&gt;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912812" y="1981200"/>
            <a:ext cx="3124200" cy="678932"/>
          </a:xfrm>
          <a:prstGeom prst="wedgeRoundRectCallout">
            <a:avLst>
              <a:gd name="adj1" fmla="val 20596"/>
              <a:gd name="adj2" fmla="val 79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Incorrect html-tag</a:t>
            </a:r>
            <a:endParaRPr lang="en-GB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967" y="4953000"/>
            <a:ext cx="51054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GB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&amp;lt;some-Text-example&amp;gt;</a:t>
            </a:r>
            <a:endParaRPr lang="en-US" sz="26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803968" y="3686591"/>
            <a:ext cx="3461644" cy="997095"/>
          </a:xfrm>
          <a:prstGeom prst="wedgeRoundRectCallout">
            <a:avLst>
              <a:gd name="adj1" fmla="val -20502"/>
              <a:gd name="adj2" fmla="val 7283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sz="2800" dirty="0"/>
              <a:t>Will display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&lt;some-Text-example&gt;</a:t>
            </a:r>
            <a:endParaRPr lang="en-GB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267" y="4019178"/>
            <a:ext cx="3079608" cy="496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167" y="1910831"/>
            <a:ext cx="3190636" cy="167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07" y="1371601"/>
            <a:ext cx="11804822" cy="281939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Modernizr</a:t>
            </a:r>
          </a:p>
          <a:p>
            <a:pPr lvl="1"/>
            <a:r>
              <a:rPr lang="en-US" sz="3000" dirty="0"/>
              <a:t>Modern HTML for old browsers</a:t>
            </a:r>
          </a:p>
          <a:p>
            <a:pPr lvl="1"/>
            <a:r>
              <a:rPr lang="en-US" sz="3000" dirty="0">
                <a:hlinkClick r:id="rId2"/>
              </a:rPr>
              <a:t>http://modernizr.com</a:t>
            </a:r>
            <a:r>
              <a:rPr lang="en-US" sz="3000" dirty="0"/>
              <a:t> </a:t>
            </a:r>
            <a:endParaRPr lang="bg-BG" sz="3000" dirty="0"/>
          </a:p>
          <a:p>
            <a:pPr lvl="1"/>
            <a:r>
              <a:rPr lang="en-US" sz="3000" dirty="0"/>
              <a:t>Detects HTML5 and CSS3 features in the user’s browser</a:t>
            </a:r>
          </a:p>
          <a:p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Support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12" y="1066800"/>
            <a:ext cx="3551313" cy="1988735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58418" y="4191000"/>
            <a:ext cx="10806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 src="modernizr-custom.js"&gt;&lt;/script&gt;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8024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browser supports tag/rule, add class “{attribute}”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/>
              <a:t>When browser doesn’t support tag/rule, add class “no-{attribute}”</a:t>
            </a:r>
            <a:endParaRPr lang="bg-BG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 (2)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16" y="1929519"/>
            <a:ext cx="9050013" cy="1962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17" y="4670342"/>
            <a:ext cx="9050013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r>
              <a:rPr lang="en-GB" sz="3200" dirty="0"/>
              <a:t>HTML document structure:</a:t>
            </a:r>
          </a:p>
          <a:p>
            <a:endParaRPr lang="en-US" sz="3200" dirty="0"/>
          </a:p>
          <a:p>
            <a:r>
              <a:rPr lang="en-US" sz="3200" dirty="0"/>
              <a:t>HTML semantic tags:</a:t>
            </a:r>
          </a:p>
          <a:p>
            <a:endParaRPr lang="en-US" sz="3200" dirty="0"/>
          </a:p>
          <a:p>
            <a:r>
              <a:rPr lang="en-US" sz="3200" dirty="0"/>
              <a:t>HTML table tags:</a:t>
            </a:r>
          </a:p>
          <a:p>
            <a:endParaRPr lang="en-US" sz="3200" dirty="0"/>
          </a:p>
          <a:p>
            <a:r>
              <a:rPr lang="en-US" sz="3200" dirty="0"/>
              <a:t>HTML entities:</a:t>
            </a:r>
          </a:p>
          <a:p>
            <a:endParaRPr lang="en-US" sz="3200" dirty="0"/>
          </a:p>
          <a:p>
            <a:endParaRPr lang="en-GB" sz="3200" dirty="0"/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40" y="1351414"/>
            <a:ext cx="2209800" cy="14120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612040" y="1855438"/>
            <a:ext cx="2108746" cy="2282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E4928E-43A7-4FC0-9EA0-1BC3C859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18697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E3C39A-3AD6-4A6E-ADC0-A9884236E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3317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&lt;nav&gt;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&lt;main&gt;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&lt;footer&gt;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22A8FF-76B2-4C57-8115-031E8E1DB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4694033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4CA738-5D84-422E-A8C8-2F7112D20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4" y="5984557"/>
            <a:ext cx="6344588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&amp;copy; &amp;trade; &amp;lt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&amp;gt</a:t>
            </a:r>
            <a:r>
              <a:rPr lang="bg-BG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1D8CE9-1B53-446E-BF2F-C286AE064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781" y="4216178"/>
            <a:ext cx="2197138" cy="22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Web Fundamentals – </a:t>
            </a:r>
            <a:r>
              <a:rPr lang="en-US"/>
              <a:t>HTML 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https://softuni.bg/courses/web-fundamentals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HTML Document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Essential elements for each HTML document:</a:t>
            </a:r>
          </a:p>
          <a:p>
            <a:pPr marL="628650" lvl="1" indent="-266700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endParaRPr lang="en-US" dirty="0"/>
          </a:p>
          <a:p>
            <a:pPr>
              <a:spcBef>
                <a:spcPts val="1200"/>
              </a:spcBef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&lt;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html&gt;</a:t>
            </a:r>
            <a:r>
              <a:rPr lang="en-US" dirty="0"/>
              <a:t> element</a:t>
            </a:r>
          </a:p>
          <a:p>
            <a:pPr marL="608013" lvl="1" indent="-246063"/>
            <a:r>
              <a:rPr lang="en-US" dirty="0"/>
              <a:t>All the content of the Web page is inside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&lt;html&gt;</a:t>
            </a:r>
            <a:r>
              <a:rPr lang="en-US" dirty="0"/>
              <a:t>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33436" y="4191000"/>
            <a:ext cx="10518776" cy="20574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34325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contains markup not visible to the user</a:t>
            </a:r>
          </a:p>
          <a:p>
            <a:pPr lvl="1"/>
            <a:r>
              <a:rPr lang="en-US" dirty="0"/>
              <a:t>But helps the browser to render correctly the HTML document</a:t>
            </a:r>
          </a:p>
          <a:p>
            <a:pPr>
              <a:spcBef>
                <a:spcPts val="1800"/>
              </a:spcBef>
            </a:pPr>
            <a:r>
              <a:rPr lang="en-US" dirty="0"/>
              <a:t>What is in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en-US" dirty="0"/>
              <a:t>?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  <a:r>
              <a:rPr lang="en-US" dirty="0"/>
              <a:t> definitions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Styles</a:t>
            </a:r>
            <a:r>
              <a:rPr lang="en-US" dirty="0"/>
              <a:t> declarations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endParaRPr lang="en-US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Scripts</a:t>
            </a:r>
            <a:r>
              <a:rPr lang="en-US" dirty="0"/>
              <a:t> declarations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2812" y="4294908"/>
            <a:ext cx="6934200" cy="112297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&lt;link rel="stylesheet" type="text/css"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href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="site.css"&gt;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722812" y="5712686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&lt;script src="main.js"&gt;&lt;/script&gt;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723060" y="3329914"/>
            <a:ext cx="6934200" cy="6705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&lt;meta charset="UTF-8"&gt;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828022" y="2590800"/>
            <a:ext cx="4648200" cy="620827"/>
          </a:xfrm>
          <a:prstGeom prst="wedgeRoundRectCallout">
            <a:avLst>
              <a:gd name="adj1" fmla="val -56008"/>
              <a:gd name="adj2" fmla="val 500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Specify the character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encoding</a:t>
            </a:r>
            <a:endParaRPr lang="bg-BG" sz="2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143000"/>
            <a:ext cx="11579384" cy="5410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/>
              <a:t> tag – </a:t>
            </a:r>
            <a:r>
              <a:rPr lang="en-GB" dirty="0"/>
              <a:t>HTML document title</a:t>
            </a:r>
          </a:p>
          <a:p>
            <a:pPr lvl="1"/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pPr marL="377887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favicon</a:t>
            </a:r>
            <a:r>
              <a:rPr lang="en-US" dirty="0"/>
              <a:t> – a site icon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Favicon generator: </a:t>
            </a:r>
            <a:r>
              <a:rPr lang="en-US" dirty="0">
                <a:hlinkClick r:id="rId2"/>
              </a:rPr>
              <a:t>http://www.favicon-generator.org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15284" y="4607752"/>
            <a:ext cx="8631927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 anchor="ctr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dirty="0">
                <a:solidFill>
                  <a:schemeClr val="tx2"/>
                </a:solidFill>
              </a:rPr>
              <a:t>&lt;link href="/favicon.ico"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rel="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shortcut icon</a:t>
            </a:r>
            <a:r>
              <a:rPr lang="en-US" sz="2800" dirty="0">
                <a:solidFill>
                  <a:schemeClr val="tx2"/>
                </a:solidFill>
              </a:rPr>
              <a:t>" type="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image/x-icon</a:t>
            </a:r>
            <a:r>
              <a:rPr lang="en-US" sz="2800" dirty="0">
                <a:solidFill>
                  <a:schemeClr val="tx2"/>
                </a:solidFill>
              </a:rPr>
              <a:t>"/&gt;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Head Element: Title + Favicon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815284" y="1912021"/>
            <a:ext cx="7787634" cy="17693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&lt;head&gt;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/>
              <a:t> 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&lt;title&gt;</a:t>
            </a:r>
            <a:r>
              <a:rPr lang="en-US" sz="3200" dirty="0">
                <a:solidFill>
                  <a:schemeClr val="tx2"/>
                </a:solidFill>
              </a:rPr>
              <a:t>Home - …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3200" dirty="0">
                <a:solidFill>
                  <a:schemeClr val="tx2"/>
                </a:solidFill>
              </a:rPr>
              <a:t>&lt;/head&gt;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713" y="3950479"/>
            <a:ext cx="3924300" cy="1084667"/>
          </a:xfrm>
          <a:prstGeom prst="rect">
            <a:avLst/>
          </a:prstGeom>
        </p:spPr>
      </p:pic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5944323" y="3932380"/>
            <a:ext cx="1517906" cy="569021"/>
          </a:xfrm>
          <a:prstGeom prst="wedgeRoundRectCallout">
            <a:avLst>
              <a:gd name="adj1" fmla="val 93454"/>
              <a:gd name="adj2" fmla="val -357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Favicon</a:t>
            </a:r>
            <a:endParaRPr lang="bg-BG" sz="28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645" y="1814690"/>
            <a:ext cx="3924300" cy="1828800"/>
          </a:xfrm>
          <a:prstGeom prst="rect">
            <a:avLst/>
          </a:prstGeom>
        </p:spPr>
      </p:pic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8602918" y="1102614"/>
            <a:ext cx="1981200" cy="562969"/>
          </a:xfrm>
          <a:prstGeom prst="wedgeRoundRectCallout">
            <a:avLst>
              <a:gd name="adj1" fmla="val -55471"/>
              <a:gd name="adj2" fmla="val 10770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HTML title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59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12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589" y="5504000"/>
            <a:ext cx="10563648" cy="820600"/>
          </a:xfrm>
        </p:spPr>
        <p:txBody>
          <a:bodyPr/>
          <a:lstStyle/>
          <a:p>
            <a:r>
              <a:rPr lang="en-US" dirty="0"/>
              <a:t>Semantic Structural Tags</a:t>
            </a:r>
          </a:p>
        </p:txBody>
      </p:sp>
      <p:pic>
        <p:nvPicPr>
          <p:cNvPr id="8194" name="Picture 2" descr="http://www.smashingmagazine.com/wp-content/uploads/images/html5/html5_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4" y="1143000"/>
            <a:ext cx="5486398" cy="4045270"/>
          </a:xfrm>
          <a:prstGeom prst="roundRect">
            <a:avLst>
              <a:gd name="adj" fmla="val 356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3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Structure of a Web Page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12208"/>
            <a:ext cx="11804822" cy="5570355"/>
          </a:xfrm>
        </p:spPr>
        <p:txBody>
          <a:bodyPr/>
          <a:lstStyle/>
          <a:p>
            <a:r>
              <a:rPr lang="en-US" dirty="0"/>
              <a:t>A typical layout structure of a Web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4" y="1696405"/>
            <a:ext cx="6553200" cy="48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7074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273</TotalTime>
  <Words>2753</Words>
  <Application>Microsoft Office PowerPoint</Application>
  <PresentationFormat>Custom</PresentationFormat>
  <Paragraphs>549</Paragraphs>
  <Slides>46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Consolas</vt:lpstr>
      <vt:lpstr>Wingdings</vt:lpstr>
      <vt:lpstr>Wingdings 2</vt:lpstr>
      <vt:lpstr>SoftUni 16x9</vt:lpstr>
      <vt:lpstr>HTML Document Structure</vt:lpstr>
      <vt:lpstr>Table of Contents</vt:lpstr>
      <vt:lpstr>Have a Question?</vt:lpstr>
      <vt:lpstr>HTML Document Structure</vt:lpstr>
      <vt:lpstr>HTML Document Structure</vt:lpstr>
      <vt:lpstr>Head Element</vt:lpstr>
      <vt:lpstr>Head Element: Title + Favicon</vt:lpstr>
      <vt:lpstr>Semantic Structural Tags</vt:lpstr>
      <vt:lpstr>The Structure of a Web Page</vt:lpstr>
      <vt:lpstr>The "HTML 4 and Old" Way</vt:lpstr>
      <vt:lpstr>The HTML5 Way</vt:lpstr>
      <vt:lpstr>HTML5 Semantic Tags</vt:lpstr>
      <vt:lpstr>HTML5 Semantic Tags: Nav</vt:lpstr>
      <vt:lpstr>Problem: Navigation Bar</vt:lpstr>
      <vt:lpstr>Solution: Navigation Bar (CSS)</vt:lpstr>
      <vt:lpstr>HTML5 Semantic Tags: Header</vt:lpstr>
      <vt:lpstr>HTML5 Semantic Tags: Main</vt:lpstr>
      <vt:lpstr>Semantic Tags: Section</vt:lpstr>
      <vt:lpstr>Problem: Page Content</vt:lpstr>
      <vt:lpstr>Solution: Page Content (HTML)</vt:lpstr>
      <vt:lpstr>Solution: Page Content (CSS)</vt:lpstr>
      <vt:lpstr>Semantic Tags: Aside</vt:lpstr>
      <vt:lpstr>Semantic Tags: Footer</vt:lpstr>
      <vt:lpstr>Problem: Simple Website</vt:lpstr>
      <vt:lpstr>Solution: Simple Website (HTML + CSS)</vt:lpstr>
      <vt:lpstr>Semantic Tags: Figure + Figcaption</vt:lpstr>
      <vt:lpstr>Semantic Tags: Details + Summary </vt:lpstr>
      <vt:lpstr>Semantic Tags: Time + Address</vt:lpstr>
      <vt:lpstr>Multimedia Context</vt:lpstr>
      <vt:lpstr>Embedding Audio</vt:lpstr>
      <vt:lpstr>Embedding Video</vt:lpstr>
      <vt:lpstr>HTML Tables</vt:lpstr>
      <vt:lpstr>Simple HTML Tables</vt:lpstr>
      <vt:lpstr>Complete HTML Tables</vt:lpstr>
      <vt:lpstr>Complete HTML Tables</vt:lpstr>
      <vt:lpstr>Complete HTML Tables</vt:lpstr>
      <vt:lpstr>Problem: Exam Results</vt:lpstr>
      <vt:lpstr>Solution: Exam Results (HTML + CSS)</vt:lpstr>
      <vt:lpstr>Solution: Exam Results (More HTML + CSS)</vt:lpstr>
      <vt:lpstr>HTML Entities</vt:lpstr>
      <vt:lpstr>Browser Support</vt:lpstr>
      <vt:lpstr>Browser Support (2)</vt:lpstr>
      <vt:lpstr>Summary</vt:lpstr>
      <vt:lpstr>Web Fundamentals – HTML Structure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Ivo Jelev</cp:lastModifiedBy>
  <cp:revision>91</cp:revision>
  <dcterms:created xsi:type="dcterms:W3CDTF">2014-01-02T17:00:34Z</dcterms:created>
  <dcterms:modified xsi:type="dcterms:W3CDTF">2017-09-26T15:38:45Z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